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258" r:id="rId3"/>
    <p:sldId id="259" r:id="rId4"/>
    <p:sldId id="264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63" r:id="rId32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46"/>
    <a:srgbClr val="0A435A"/>
    <a:srgbClr val="FF9933"/>
    <a:srgbClr val="F03CDB"/>
    <a:srgbClr val="00A6E9"/>
    <a:srgbClr val="1F3039"/>
    <a:srgbClr val="EE7325"/>
    <a:srgbClr val="FDC432"/>
    <a:srgbClr val="8A4194"/>
    <a:srgbClr val="E82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9" autoAdjust="0"/>
    <p:restoredTop sz="94833"/>
  </p:normalViewPr>
  <p:slideViewPr>
    <p:cSldViewPr snapToGrid="0">
      <p:cViewPr varScale="1">
        <p:scale>
          <a:sx n="108" d="100"/>
          <a:sy n="108" d="100"/>
        </p:scale>
        <p:origin x="86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C2E10-7560-4C5D-84DF-20AF2CF12561}" type="datetimeFigureOut">
              <a:rPr lang="pt-BR" smtClean="0"/>
              <a:t>06/04/2022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7BD69-B8A0-4DFB-9C6B-6D761F54D5E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7346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4791E-3897-9641-8CDD-690656A0846F}" type="datetimeFigureOut">
              <a:rPr lang="en-BR" smtClean="0"/>
              <a:t>06/04/22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DA236-B422-6F47-85B4-ABECEC1B834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7301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DA236-B422-6F47-85B4-ABECEC1B8342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89357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DA236-B422-6F47-85B4-ABECEC1B8342}" type="slidenum">
              <a:rPr lang="en-BR" smtClean="0"/>
              <a:t>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5327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DA236-B422-6F47-85B4-ABECEC1B8342}" type="slidenum">
              <a:rPr lang="en-BR" smtClean="0"/>
              <a:t>20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5942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DA236-B422-6F47-85B4-ABECEC1B8342}" type="slidenum">
              <a:rPr lang="en-BR" smtClean="0"/>
              <a:t>28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8133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9"/>
          <a:stretch/>
        </p:blipFill>
        <p:spPr>
          <a:xfrm>
            <a:off x="-13252" y="-17276"/>
            <a:ext cx="12205252" cy="6875276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17997" y="17276"/>
            <a:ext cx="12159534" cy="6858000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pt-BR" dirty="0"/>
              <a:t>Clique para editar o nome do curso</a:t>
            </a: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0" y="466934"/>
            <a:ext cx="2026507" cy="390569"/>
          </a:xfrm>
          <a:prstGeom prst="rect">
            <a:avLst/>
          </a:prstGeom>
        </p:spPr>
      </p:pic>
      <p:grpSp>
        <p:nvGrpSpPr>
          <p:cNvPr id="7" name="Agrupar 6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9" name="Retângulo 8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0" name="Retângulo 9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1" name="Retângulo 10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2" name="Retângulo 11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731" y="5982343"/>
            <a:ext cx="1030363" cy="5649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691" y="5949597"/>
            <a:ext cx="622667" cy="622667"/>
          </a:xfrm>
          <a:prstGeom prst="rect">
            <a:avLst/>
          </a:prstGeom>
        </p:spPr>
      </p:pic>
      <p:cxnSp>
        <p:nvCxnSpPr>
          <p:cNvPr id="15" name="Conector reto 14"/>
          <p:cNvCxnSpPr/>
          <p:nvPr userDrawn="1"/>
        </p:nvCxnSpPr>
        <p:spPr>
          <a:xfrm>
            <a:off x="11032504" y="5894889"/>
            <a:ext cx="0" cy="75163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9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2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</a:t>
            </a:r>
          </a:p>
        </p:txBody>
      </p:sp>
      <p:sp>
        <p:nvSpPr>
          <p:cNvPr id="16" name="Retângulo 15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18" name="Agrupar 17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" name="Retângulo 18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1" name="Retângulo 20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3" name="Retângulo 22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7589" y="971300"/>
            <a:ext cx="5333493" cy="486679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27" name="Espaço Reservado para Imagem 2"/>
          <p:cNvSpPr>
            <a:spLocks noGrp="1"/>
          </p:cNvSpPr>
          <p:nvPr>
            <p:ph type="pic" idx="11" hasCustomPrompt="1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</a:t>
            </a:r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468" y="6159981"/>
            <a:ext cx="668338" cy="36647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70" y="6148656"/>
            <a:ext cx="420786" cy="420786"/>
          </a:xfrm>
          <a:prstGeom prst="rect">
            <a:avLst/>
          </a:prstGeom>
        </p:spPr>
      </p:pic>
      <p:cxnSp>
        <p:nvCxnSpPr>
          <p:cNvPr id="22" name="Conector reto 21"/>
          <p:cNvCxnSpPr/>
          <p:nvPr userDrawn="1"/>
        </p:nvCxnSpPr>
        <p:spPr>
          <a:xfrm>
            <a:off x="11416039" y="6054657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8" name="Imagem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11565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4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6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914400" y="0"/>
            <a:ext cx="11277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 ou vídeo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A6E9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15" name="Agrupar 14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6" name="Retângulo 15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7" name="Retângulo 16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8" name="Retângulo 17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9" name="Retângulo 18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49477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o + 1 Imagem Re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914399" y="0"/>
            <a:ext cx="11277601" cy="46313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 ou vídeo</a:t>
            </a:r>
          </a:p>
        </p:txBody>
      </p:sp>
      <p:sp>
        <p:nvSpPr>
          <p:cNvPr id="16" name="Retângulo 15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18" name="Agrupar 17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" name="Retângulo 18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1" name="Retângulo 20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3" name="Retângulo 22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30186" y="4926834"/>
            <a:ext cx="6732220" cy="1599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468" y="6159981"/>
            <a:ext cx="668338" cy="36647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70" y="6148656"/>
            <a:ext cx="420786" cy="420786"/>
          </a:xfrm>
          <a:prstGeom prst="rect">
            <a:avLst/>
          </a:prstGeom>
        </p:spPr>
      </p:pic>
      <p:cxnSp>
        <p:nvCxnSpPr>
          <p:cNvPr id="22" name="Conector reto 21"/>
          <p:cNvCxnSpPr/>
          <p:nvPr userDrawn="1"/>
        </p:nvCxnSpPr>
        <p:spPr>
          <a:xfrm>
            <a:off x="11416039" y="6054657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8" name="Imagem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11565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4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6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m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 ou vídeo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77815" y="849086"/>
            <a:ext cx="2488375" cy="47323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8" y="6142168"/>
            <a:ext cx="668338" cy="36647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40" y="6130843"/>
            <a:ext cx="420786" cy="420786"/>
          </a:xfrm>
          <a:prstGeom prst="rect">
            <a:avLst/>
          </a:prstGeom>
        </p:spPr>
      </p:pic>
      <p:cxnSp>
        <p:nvCxnSpPr>
          <p:cNvPr id="22" name="Conector reto 21"/>
          <p:cNvCxnSpPr/>
          <p:nvPr userDrawn="1"/>
        </p:nvCxnSpPr>
        <p:spPr>
          <a:xfrm>
            <a:off x="1045609" y="6036844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etângulo 32"/>
          <p:cNvSpPr/>
          <p:nvPr userDrawn="1"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34" name="Imagem 3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</p:spPr>
      </p:pic>
      <p:grpSp>
        <p:nvGrpSpPr>
          <p:cNvPr id="35" name="Agrupar 34"/>
          <p:cNvGrpSpPr/>
          <p:nvPr userDrawn="1"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37" name="Retângulo 36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8" name="Retângulo 37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9" name="Retângulo 38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40" name="Retângulo 39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43" name="Imagem 4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95180" y="-87815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5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774" y="6051521"/>
            <a:ext cx="2244060" cy="432498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0503425-6922-1048-8027-C08742593E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4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 ou vídeo</a:t>
            </a:r>
          </a:p>
        </p:txBody>
      </p:sp>
      <p:sp>
        <p:nvSpPr>
          <p:cNvPr id="17" name="Retângulo 16"/>
          <p:cNvSpPr/>
          <p:nvPr userDrawn="1"/>
        </p:nvSpPr>
        <p:spPr>
          <a:xfrm>
            <a:off x="0" y="0"/>
            <a:ext cx="4737464" cy="6858000"/>
          </a:xfrm>
          <a:prstGeom prst="rect">
            <a:avLst/>
          </a:prstGeom>
          <a:solidFill>
            <a:srgbClr val="002E46"/>
          </a:solidFill>
          <a:ln>
            <a:solidFill>
              <a:srgbClr val="1F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04800" dist="2540000" dir="2154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77814" y="2584911"/>
            <a:ext cx="3801427" cy="1367246"/>
          </a:xfr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baseline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pt-BR" dirty="0"/>
              <a:t>Clique para</a:t>
            </a:r>
            <a:br>
              <a:rPr lang="pt-BR" dirty="0"/>
            </a:br>
            <a:r>
              <a:rPr lang="pt-BR" dirty="0"/>
              <a:t>editar o título</a:t>
            </a:r>
            <a:br>
              <a:rPr lang="pt-BR" dirty="0"/>
            </a:br>
            <a:r>
              <a:rPr lang="pt-BR" dirty="0"/>
              <a:t>da aula</a:t>
            </a:r>
            <a:endParaRPr lang="en-US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77814" y="5664748"/>
            <a:ext cx="5659395" cy="67149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nome do professor(a)</a:t>
            </a: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4" y="673252"/>
            <a:ext cx="668338" cy="366472"/>
          </a:xfrm>
          <a:prstGeom prst="rect">
            <a:avLst/>
          </a:prstGeom>
        </p:spPr>
      </p:pic>
      <p:grpSp>
        <p:nvGrpSpPr>
          <p:cNvPr id="18" name="Agrupar 17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" name="Retângulo 18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1" name="Retângulo 20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3" name="Retângulo 22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16" y="661927"/>
            <a:ext cx="420786" cy="420786"/>
          </a:xfrm>
          <a:prstGeom prst="rect">
            <a:avLst/>
          </a:prstGeom>
        </p:spPr>
      </p:pic>
      <p:cxnSp>
        <p:nvCxnSpPr>
          <p:cNvPr id="13" name="Conector reto 12"/>
          <p:cNvCxnSpPr/>
          <p:nvPr userDrawn="1"/>
        </p:nvCxnSpPr>
        <p:spPr>
          <a:xfrm>
            <a:off x="1243385" y="567928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1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7" grpId="0" animBg="1"/>
      <p:bldP spid="8" grpId="0"/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/>
          <p:cNvGrpSpPr/>
          <p:nvPr userDrawn="1"/>
        </p:nvGrpSpPr>
        <p:grpSpPr>
          <a:xfrm>
            <a:off x="-130104" y="2043875"/>
            <a:ext cx="1110354" cy="3993977"/>
            <a:chOff x="-130104" y="2043875"/>
            <a:chExt cx="1110354" cy="3993977"/>
          </a:xfrm>
        </p:grpSpPr>
        <p:pic>
          <p:nvPicPr>
            <p:cNvPr id="18" name="Imagem 17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A6E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94066" y="2441659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  <p:pic>
          <p:nvPicPr>
            <p:cNvPr id="24" name="Imagem 23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501837" y="3807398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  <p:pic>
          <p:nvPicPr>
            <p:cNvPr id="25" name="Imagem 24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510304" y="5173137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  <p:pic>
          <p:nvPicPr>
            <p:cNvPr id="26" name="Imagem 25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534" y="2424075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  <p:pic>
          <p:nvPicPr>
            <p:cNvPr id="27" name="Imagem 26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63" y="3789814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  <p:pic>
          <p:nvPicPr>
            <p:cNvPr id="28" name="Imagem 27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296" y="5155553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</p:grpSp>
      <p:pic>
        <p:nvPicPr>
          <p:cNvPr id="4" name="Imagem 3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19175" r="13900" b="33334"/>
          <a:stretch/>
        </p:blipFill>
        <p:spPr>
          <a:xfrm>
            <a:off x="-304801" y="-529065"/>
            <a:ext cx="3992493" cy="367781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Espaço Reservado para Texto 2"/>
          <p:cNvSpPr>
            <a:spLocks noGrp="1"/>
          </p:cNvSpPr>
          <p:nvPr userDrawn="1">
            <p:ph type="body" idx="1" hasCustomPrompt="1"/>
          </p:nvPr>
        </p:nvSpPr>
        <p:spPr>
          <a:xfrm>
            <a:off x="3992493" y="5030868"/>
            <a:ext cx="5187264" cy="271441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nome do autor(a)</a:t>
            </a: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992493" y="1188127"/>
            <a:ext cx="6657975" cy="2852737"/>
          </a:xfrm>
        </p:spPr>
        <p:txBody>
          <a:bodyPr anchor="ctr">
            <a:normAutofit/>
          </a:bodyPr>
          <a:lstStyle>
            <a:lvl1pPr algn="l">
              <a:defRPr sz="5000" b="1">
                <a:solidFill>
                  <a:schemeClr val="bg1"/>
                </a:solidFill>
                <a:latin typeface="Franklin Gothic Demi" panose="020B07030201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</a:t>
            </a:r>
            <a:br>
              <a:rPr lang="pt-BR" dirty="0"/>
            </a:br>
            <a:r>
              <a:rPr lang="pt-BR" dirty="0"/>
              <a:t>editar</a:t>
            </a:r>
            <a:br>
              <a:rPr lang="pt-BR" dirty="0"/>
            </a:br>
            <a:r>
              <a:rPr lang="pt-BR" dirty="0"/>
              <a:t>o texto</a:t>
            </a:r>
            <a:endParaRPr lang="en-US" dirty="0"/>
          </a:p>
        </p:txBody>
      </p:sp>
      <p:grpSp>
        <p:nvGrpSpPr>
          <p:cNvPr id="13" name="Agrupar 12"/>
          <p:cNvGrpSpPr/>
          <p:nvPr userDrawn="1"/>
        </p:nvGrpSpPr>
        <p:grpSpPr>
          <a:xfrm>
            <a:off x="0" y="6813931"/>
            <a:ext cx="12192000" cy="45719"/>
            <a:chOff x="-3124684" y="6837381"/>
            <a:chExt cx="12469445" cy="41235"/>
          </a:xfrm>
        </p:grpSpPr>
        <p:sp>
          <p:nvSpPr>
            <p:cNvPr id="14" name="Retângulo 13"/>
            <p:cNvSpPr/>
            <p:nvPr userDrawn="1"/>
          </p:nvSpPr>
          <p:spPr>
            <a:xfrm rot="10800000" flipH="1" flipV="1">
              <a:off x="-3124684" y="6837384"/>
              <a:ext cx="3117362" cy="41232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5" name="Retângulo 14"/>
            <p:cNvSpPr/>
            <p:nvPr userDrawn="1"/>
          </p:nvSpPr>
          <p:spPr>
            <a:xfrm rot="10800000" flipH="1" flipV="1">
              <a:off x="-7322" y="6837383"/>
              <a:ext cx="3117362" cy="41232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6" name="Retângulo 15"/>
            <p:cNvSpPr/>
            <p:nvPr userDrawn="1"/>
          </p:nvSpPr>
          <p:spPr>
            <a:xfrm rot="10800000" flipH="1" flipV="1">
              <a:off x="6227399" y="6837381"/>
              <a:ext cx="3117362" cy="41232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7" name="Retângulo 16"/>
            <p:cNvSpPr/>
            <p:nvPr userDrawn="1"/>
          </p:nvSpPr>
          <p:spPr>
            <a:xfrm rot="10800000" flipH="1" flipV="1">
              <a:off x="3110039" y="6837384"/>
              <a:ext cx="3117362" cy="41232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9" name="Imagem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468" y="6159981"/>
            <a:ext cx="668338" cy="36647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70" y="6148656"/>
            <a:ext cx="420786" cy="420786"/>
          </a:xfrm>
          <a:prstGeom prst="rect">
            <a:avLst/>
          </a:prstGeom>
        </p:spPr>
      </p:pic>
      <p:cxnSp>
        <p:nvCxnSpPr>
          <p:cNvPr id="21" name="Conector reto 20"/>
          <p:cNvCxnSpPr/>
          <p:nvPr userDrawn="1"/>
        </p:nvCxnSpPr>
        <p:spPr>
          <a:xfrm>
            <a:off x="11416039" y="6054657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40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23705" y="2209800"/>
            <a:ext cx="8894718" cy="33993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323705" y="681154"/>
            <a:ext cx="8652318" cy="444706"/>
          </a:xfrm>
        </p:spPr>
        <p:txBody>
          <a:bodyPr anchor="t">
            <a:normAutofit/>
          </a:bodyPr>
          <a:lstStyle>
            <a:lvl1pPr marL="0" indent="0">
              <a:buNone/>
              <a:defRPr sz="2800" b="1" baseline="0">
                <a:solidFill>
                  <a:srgbClr val="E82E8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número da unidade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323704" y="1225725"/>
            <a:ext cx="8652319" cy="938169"/>
          </a:xfrm>
        </p:spPr>
        <p:txBody>
          <a:bodyPr anchor="t">
            <a:normAutofit/>
          </a:bodyPr>
          <a:lstStyle>
            <a:lvl1pPr marL="0" indent="0">
              <a:buNone/>
              <a:defRPr sz="2400" b="0" baseline="0">
                <a:solidFill>
                  <a:srgbClr val="8A4194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título da disciplina</a:t>
            </a: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25" name="Agrupar 24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6" name="Retângulo 25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7" name="Retângulo 26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8" name="Retângulo 27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9" name="Retângulo 28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9" name="Imagem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468" y="6159981"/>
            <a:ext cx="668338" cy="36647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70" y="6148656"/>
            <a:ext cx="420786" cy="420786"/>
          </a:xfrm>
          <a:prstGeom prst="rect">
            <a:avLst/>
          </a:prstGeom>
        </p:spPr>
      </p:pic>
      <p:cxnSp>
        <p:nvCxnSpPr>
          <p:cNvPr id="21" name="Conector reto 20"/>
          <p:cNvCxnSpPr/>
          <p:nvPr userDrawn="1"/>
        </p:nvCxnSpPr>
        <p:spPr>
          <a:xfrm>
            <a:off x="11416039" y="6054657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11565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8069" y="840884"/>
            <a:ext cx="10471639" cy="4928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21" name="Retângulo 20"/>
          <p:cNvSpPr/>
          <p:nvPr userDrawn="1"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EE7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</p:spPr>
      </p:pic>
      <p:grpSp>
        <p:nvGrpSpPr>
          <p:cNvPr id="23" name="Agrupar 22"/>
          <p:cNvGrpSpPr/>
          <p:nvPr userDrawn="1"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4" name="Retângulo 23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2" name="Retângulo 31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5" name="Retângulo 34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6" name="Retângulo 35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9" y="6140775"/>
            <a:ext cx="668338" cy="36647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71" y="6129450"/>
            <a:ext cx="420786" cy="420786"/>
          </a:xfrm>
          <a:prstGeom prst="rect">
            <a:avLst/>
          </a:prstGeom>
        </p:spPr>
      </p:pic>
      <p:cxnSp>
        <p:nvCxnSpPr>
          <p:cNvPr id="15" name="Conector reto 14"/>
          <p:cNvCxnSpPr/>
          <p:nvPr userDrawn="1"/>
        </p:nvCxnSpPr>
        <p:spPr>
          <a:xfrm>
            <a:off x="1143640" y="6035451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535" y="-78418"/>
            <a:ext cx="365792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23704" y="681154"/>
            <a:ext cx="10457987" cy="520969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21" name="Retângulo 20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23" name="Agrupar 22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4" name="Retângulo 23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2" name="Retângulo 31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5" name="Retângulo 34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6" name="Retângulo 35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468" y="6159981"/>
            <a:ext cx="668338" cy="36647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70" y="6148656"/>
            <a:ext cx="420786" cy="420786"/>
          </a:xfrm>
          <a:prstGeom prst="rect">
            <a:avLst/>
          </a:prstGeom>
        </p:spPr>
      </p:pic>
      <p:cxnSp>
        <p:nvCxnSpPr>
          <p:cNvPr id="15" name="Conector reto 14"/>
          <p:cNvCxnSpPr/>
          <p:nvPr userDrawn="1"/>
        </p:nvCxnSpPr>
        <p:spPr>
          <a:xfrm>
            <a:off x="11416039" y="6054657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49477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7133968" y="0"/>
            <a:ext cx="5058032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 ou vídeo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58684" y="1068673"/>
            <a:ext cx="5333493" cy="47558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15" name="Retângulo 14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17" name="Agrupar 16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8" name="Retângulo 17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9" name="Retângulo 18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2" name="Retângulo 21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37" y="6218650"/>
            <a:ext cx="668338" cy="36647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39" y="6207325"/>
            <a:ext cx="420786" cy="420786"/>
          </a:xfrm>
          <a:prstGeom prst="rect">
            <a:avLst/>
          </a:prstGeom>
        </p:spPr>
      </p:pic>
      <p:cxnSp>
        <p:nvCxnSpPr>
          <p:cNvPr id="14" name="Conector reto 13"/>
          <p:cNvCxnSpPr/>
          <p:nvPr userDrawn="1"/>
        </p:nvCxnSpPr>
        <p:spPr>
          <a:xfrm>
            <a:off x="6313308" y="6113326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" name="Imagem 2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11565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8088924" cy="59435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 ou vídeo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60302" y="593889"/>
            <a:ext cx="3565943" cy="47558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15" name="Retângulo 14"/>
          <p:cNvSpPr/>
          <p:nvPr userDrawn="1"/>
        </p:nvSpPr>
        <p:spPr>
          <a:xfrm rot="5400000">
            <a:off x="5638800" y="304799"/>
            <a:ext cx="914400" cy="12192002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</p:spPr>
      </p:pic>
      <p:grpSp>
        <p:nvGrpSpPr>
          <p:cNvPr id="17" name="Agrupar 16"/>
          <p:cNvGrpSpPr/>
          <p:nvPr userDrawn="1"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18" name="Retângulo 17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9" name="Retângulo 18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2" name="Retângulo 21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557" y="6198180"/>
            <a:ext cx="668338" cy="36647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459" y="6186855"/>
            <a:ext cx="420786" cy="420786"/>
          </a:xfrm>
          <a:prstGeom prst="rect">
            <a:avLst/>
          </a:prstGeom>
        </p:spPr>
      </p:pic>
      <p:cxnSp>
        <p:nvCxnSpPr>
          <p:cNvPr id="21" name="Conector reto 20"/>
          <p:cNvCxnSpPr/>
          <p:nvPr userDrawn="1"/>
        </p:nvCxnSpPr>
        <p:spPr>
          <a:xfrm>
            <a:off x="11376128" y="6092856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6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os + 2 imagens (separada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18" name="Agrupar 17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" name="Retângulo 18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1" name="Retângulo 20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3" name="Retângulo 22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15767" y="519283"/>
            <a:ext cx="5333493" cy="282465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0625" y="3675323"/>
            <a:ext cx="5172337" cy="282465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15" name="Espaço Reservado para Imagem 2"/>
          <p:cNvSpPr>
            <a:spLocks noGrp="1"/>
          </p:cNvSpPr>
          <p:nvPr>
            <p:ph type="pic" idx="13" hasCustomPrompt="1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 ou vídeo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idx="14" hasCustomPrompt="1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 ou vídeo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1" y="-138993"/>
            <a:ext cx="365792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2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2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61" r:id="rId6"/>
    <p:sldLayoutId id="2147483653" r:id="rId7"/>
    <p:sldLayoutId id="2147483659" r:id="rId8"/>
    <p:sldLayoutId id="2147483654" r:id="rId9"/>
    <p:sldLayoutId id="2147483660" r:id="rId10"/>
    <p:sldLayoutId id="2147483655" r:id="rId11"/>
    <p:sldLayoutId id="2147483662" r:id="rId12"/>
    <p:sldLayoutId id="2147483663" r:id="rId13"/>
    <p:sldLayoutId id="214748365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3297" y="2378329"/>
            <a:ext cx="6007766" cy="1676400"/>
          </a:xfrm>
        </p:spPr>
        <p:txBody>
          <a:bodyPr/>
          <a:lstStyle/>
          <a:p>
            <a:r>
              <a:rPr lang="pt-BR" sz="6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Algoritmos e Lógica de Programação </a:t>
            </a:r>
            <a:r>
              <a:rPr lang="pt-BR" sz="6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I</a:t>
            </a:r>
            <a:endParaRPr lang="pt-BR" sz="6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Utiliza-se de figurais visuais para descrever o passo a passo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Torna-se inviável para algoritmos grandes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Bom para pequenas instruções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Algoritmos – Fluxograma</a:t>
            </a:r>
          </a:p>
        </p:txBody>
      </p:sp>
      <p:pic>
        <p:nvPicPr>
          <p:cNvPr id="6" name="Picture 2" descr="fluxograma exemplo">
            <a:extLst>
              <a:ext uri="{FF2B5EF4-FFF2-40B4-BE49-F238E27FC236}">
                <a16:creationId xmlns:a16="http://schemas.microsoft.com/office/drawing/2014/main" id="{A3BC6913-C0C1-DC4A-B989-2D4C32936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96" y="2088008"/>
            <a:ext cx="3920907" cy="39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484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Linguagem utiliziada para que os desenvolvedores de software criem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O próprio código fonte é um algoritmo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Serão executados por máquinas/computadores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Algoritmos – Linguagem de Programação</a:t>
            </a:r>
          </a:p>
        </p:txBody>
      </p:sp>
      <p:pic>
        <p:nvPicPr>
          <p:cNvPr id="7" name="Picture 2" descr="Linguagem C – Parte III – Variáveis I | Void Vision()">
            <a:extLst>
              <a:ext uri="{FF2B5EF4-FFF2-40B4-BE49-F238E27FC236}">
                <a16:creationId xmlns:a16="http://schemas.microsoft.com/office/drawing/2014/main" id="{A341575B-33A9-EE46-A1ED-3932F496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58" y="1684291"/>
            <a:ext cx="3912646" cy="291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65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Conhecido também por Portugol ou Português Estruturado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Fácil tradução para linguagem de máquina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Cria soluções computacionais independente de linguagem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Algoritmos – Pseudocódigo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E8C87-6C07-D148-916D-4D55845F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223" y="4515959"/>
            <a:ext cx="3677736" cy="23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2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DA05DC5A-2E3A-BF45-97B8-49537D5B9E5F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t="2620" r="19303" b="28760"/>
          <a:stretch/>
        </p:blipFill>
        <p:spPr>
          <a:xfrm>
            <a:off x="4714504" y="0"/>
            <a:ext cx="7477496" cy="6858001"/>
          </a:xfrm>
        </p:spPr>
      </p:pic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Unidade 01</a:t>
            </a:r>
            <a:br>
              <a:rPr lang="pt-BR" dirty="0"/>
            </a:br>
            <a:r>
              <a:rPr lang="pt-BR" dirty="0"/>
              <a:t>Variáveis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Prof. Rogério Napoleão Júnior</a:t>
            </a:r>
          </a:p>
        </p:txBody>
      </p:sp>
    </p:spTree>
    <p:extLst>
      <p:ext uri="{BB962C8B-B14F-4D97-AF65-F5344CB8AC3E}">
        <p14:creationId xmlns:p14="http://schemas.microsoft.com/office/powerpoint/2010/main" val="114202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São valores que variam ao longo do tempo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Permite armazenar e acessar uma informação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Os valores ficam armazenados em memória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Auxiliam na execução do algoritmo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Toda variável possui: um TIPO e um IDENTIFICADOR (nome)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287430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Para melhor entendimento do algoritmo as variáveis têm nomes e tipos que estão ligados a sua função: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Variável: Idade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Valor: 20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Variáveis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AA6EE7-3A5A-3449-9394-70CE3878398E}"/>
              </a:ext>
            </a:extLst>
          </p:cNvPr>
          <p:cNvSpPr/>
          <p:nvPr/>
        </p:nvSpPr>
        <p:spPr>
          <a:xfrm>
            <a:off x="2635125" y="4993155"/>
            <a:ext cx="1401418" cy="805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Idade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58C38-BDCC-DD4A-B6DA-B2F9CCE64D18}"/>
              </a:ext>
            </a:extLst>
          </p:cNvPr>
          <p:cNvSpPr/>
          <p:nvPr/>
        </p:nvSpPr>
        <p:spPr>
          <a:xfrm>
            <a:off x="4715716" y="4993154"/>
            <a:ext cx="1401418" cy="805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Idade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0C8189-6963-EA4F-9F9D-7AE32E1E2682}"/>
              </a:ext>
            </a:extLst>
          </p:cNvPr>
          <p:cNvSpPr/>
          <p:nvPr/>
        </p:nvSpPr>
        <p:spPr>
          <a:xfrm>
            <a:off x="2997903" y="4535955"/>
            <a:ext cx="675861" cy="675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20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7FAED5-C550-F945-9036-602EF21B5751}"/>
              </a:ext>
            </a:extLst>
          </p:cNvPr>
          <p:cNvSpPr/>
          <p:nvPr/>
        </p:nvSpPr>
        <p:spPr>
          <a:xfrm>
            <a:off x="5078494" y="4530363"/>
            <a:ext cx="675861" cy="675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Oi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E7D1-559C-A846-AA22-37443673293B}"/>
              </a:ext>
            </a:extLst>
          </p:cNvPr>
          <p:cNvSpPr txBox="1"/>
          <p:nvPr/>
        </p:nvSpPr>
        <p:spPr>
          <a:xfrm>
            <a:off x="5605505" y="5161183"/>
            <a:ext cx="1039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6000" dirty="0"/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8599FC-DFF4-A448-AB2D-B87B00CF6E25}"/>
              </a:ext>
            </a:extLst>
          </p:cNvPr>
          <p:cNvSpPr/>
          <p:nvPr/>
        </p:nvSpPr>
        <p:spPr>
          <a:xfrm>
            <a:off x="7381486" y="5022969"/>
            <a:ext cx="1401418" cy="805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Idade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A84176-F1F9-E04D-BBE9-2C79C130D7DB}"/>
              </a:ext>
            </a:extLst>
          </p:cNvPr>
          <p:cNvSpPr/>
          <p:nvPr/>
        </p:nvSpPr>
        <p:spPr>
          <a:xfrm>
            <a:off x="7728009" y="4655223"/>
            <a:ext cx="675861" cy="675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20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E51303-5665-7E4F-9536-FDB43D5BB71F}"/>
              </a:ext>
            </a:extLst>
          </p:cNvPr>
          <p:cNvSpPr/>
          <p:nvPr/>
        </p:nvSpPr>
        <p:spPr>
          <a:xfrm>
            <a:off x="8106837" y="4222247"/>
            <a:ext cx="675861" cy="675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93B738-AE7E-D045-9713-8E80F85AE694}"/>
              </a:ext>
            </a:extLst>
          </p:cNvPr>
          <p:cNvSpPr/>
          <p:nvPr/>
        </p:nvSpPr>
        <p:spPr>
          <a:xfrm>
            <a:off x="8403870" y="3729641"/>
            <a:ext cx="675861" cy="675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2D47F4-6BC7-5049-B499-5C10DA9F07D9}"/>
              </a:ext>
            </a:extLst>
          </p:cNvPr>
          <p:cNvSpPr/>
          <p:nvPr/>
        </p:nvSpPr>
        <p:spPr>
          <a:xfrm>
            <a:off x="8642357" y="3207838"/>
            <a:ext cx="675861" cy="675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40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A143AF-B420-FE46-B8D2-612A43F2127B}"/>
              </a:ext>
            </a:extLst>
          </p:cNvPr>
          <p:cNvCxnSpPr/>
          <p:nvPr/>
        </p:nvCxnSpPr>
        <p:spPr>
          <a:xfrm flipV="1">
            <a:off x="9652151" y="3545768"/>
            <a:ext cx="0" cy="2252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0EFB5E-C7FF-3549-B8F1-9F9AC7FE9CC0}"/>
              </a:ext>
            </a:extLst>
          </p:cNvPr>
          <p:cNvSpPr txBox="1"/>
          <p:nvPr/>
        </p:nvSpPr>
        <p:spPr>
          <a:xfrm rot="16200000">
            <a:off x="9479513" y="458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TEMPO</a:t>
            </a:r>
          </a:p>
        </p:txBody>
      </p:sp>
    </p:spTree>
    <p:extLst>
      <p:ext uri="{BB962C8B-B14F-4D97-AF65-F5344CB8AC3E}">
        <p14:creationId xmlns:p14="http://schemas.microsoft.com/office/powerpoint/2010/main" val="174455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BR" sz="3800" dirty="0"/>
              <a:t>Nunca começam com números;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BR" sz="38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BR" sz="3800" dirty="0"/>
              <a:t>Geralmente começam com uma letra ou underline;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BR" sz="38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BR" sz="3800" dirty="0"/>
              <a:t>Pode conter números, exceto no início;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BR" sz="38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BR" sz="3800" dirty="0"/>
              <a:t>Não admite espaços;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BR" sz="38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BR" sz="3800" dirty="0"/>
              <a:t>Não admite caracteres especiais;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BR" sz="38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BR" sz="3800" dirty="0"/>
              <a:t>Não podem ser iguais a palavras reservadas (palavras utilizadas na linguagem)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Nomeando Variáveis</a:t>
            </a:r>
          </a:p>
        </p:txBody>
      </p:sp>
    </p:spTree>
    <p:extLst>
      <p:ext uri="{BB962C8B-B14F-4D97-AF65-F5344CB8AC3E}">
        <p14:creationId xmlns:p14="http://schemas.microsoft.com/office/powerpoint/2010/main" val="327239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r>
              <a:rPr lang="en-BR" sz="2800" dirty="0"/>
              <a:t>Exemplos: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Nomeando Variáveis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26269-F588-6545-A170-BDA1FC0E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52" y="1912851"/>
            <a:ext cx="7593496" cy="38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62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Os tipos são definidos a partir do conteúdo que se deve armazenar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Para armazenar números inteiros, sem casas decimais, utiliza-se o tipo </a:t>
            </a:r>
            <a:r>
              <a:rPr lang="en-BR" sz="2800" b="1" u="sng" dirty="0"/>
              <a:t>inteiro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BR" sz="2800" b="1" u="sng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Para armazenar números reais, com casas decimais, utiliza-se os tipos </a:t>
            </a:r>
            <a:r>
              <a:rPr lang="en-BR" sz="2800" b="1" u="sng" dirty="0"/>
              <a:t>real</a:t>
            </a:r>
            <a:r>
              <a:rPr lang="en-BR" sz="2800" dirty="0"/>
              <a:t> ou </a:t>
            </a:r>
            <a:r>
              <a:rPr lang="en-BR" sz="2800" b="1" u="sng" dirty="0"/>
              <a:t>flutuante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BR" sz="2800" b="1" u="sng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Para armazenar uma ou mais letras, utiliza-se o tipo </a:t>
            </a:r>
            <a:r>
              <a:rPr lang="en-BR" sz="2800" b="1" u="sng" dirty="0"/>
              <a:t>caractere</a:t>
            </a:r>
            <a:endParaRPr lang="en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BR" sz="2800" b="1" u="sng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Para armazenar um valor “verdadeiro” ou “falso” utiliza-se o tipo </a:t>
            </a:r>
            <a:r>
              <a:rPr lang="en-BR" sz="2800" b="1" u="sng" dirty="0"/>
              <a:t>booleano</a:t>
            </a:r>
            <a:r>
              <a:rPr lang="en-BR" sz="2800" dirty="0"/>
              <a:t> ou </a:t>
            </a:r>
            <a:r>
              <a:rPr lang="en-BR" sz="2800" b="1" u="sng" dirty="0"/>
              <a:t>lógico</a:t>
            </a:r>
            <a:endParaRPr lang="en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Tipos de Variáveis</a:t>
            </a:r>
          </a:p>
        </p:txBody>
      </p:sp>
    </p:spTree>
    <p:extLst>
      <p:ext uri="{BB962C8B-B14F-4D97-AF65-F5344CB8AC3E}">
        <p14:creationId xmlns:p14="http://schemas.microsoft.com/office/powerpoint/2010/main" val="4154732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São valores que nunca se alteram ao longo da execução do algoritmo.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São descritas como variáveis, incluindo a palavra </a:t>
            </a:r>
            <a:r>
              <a:rPr lang="en-BR" sz="2000" b="1" u="sng" dirty="0"/>
              <a:t>constante</a:t>
            </a:r>
            <a:r>
              <a:rPr lang="en-BR" sz="2000" dirty="0"/>
              <a:t> antes do tipo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Exemplos: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A constante pi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BR" sz="2400" dirty="0"/>
              <a:t>Para realizar cálculos trigonométricos, admite-se que o valor de Pi seja 3,1416…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Valor percentual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BR" sz="2400" dirty="0"/>
              <a:t>Imagine uma aplicação que concede desconto de 5% para quem compra a vista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BR" sz="2400" dirty="0"/>
              <a:t>Pode-se criar uma constante chamada desocnto e atribuir o valor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3200" dirty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Constantes</a:t>
            </a:r>
          </a:p>
        </p:txBody>
      </p:sp>
    </p:spTree>
    <p:extLst>
      <p:ext uri="{BB962C8B-B14F-4D97-AF65-F5344CB8AC3E}">
        <p14:creationId xmlns:p14="http://schemas.microsoft.com/office/powerpoint/2010/main" val="145443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DA05DC5A-2E3A-BF45-97B8-49537D5B9E5F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t="2620" r="19303" b="28760"/>
          <a:stretch/>
        </p:blipFill>
        <p:spPr>
          <a:xfrm>
            <a:off x="4714504" y="0"/>
            <a:ext cx="7477496" cy="6858001"/>
          </a:xfrm>
        </p:spPr>
      </p:pic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Unidade 01</a:t>
            </a:r>
            <a:br>
              <a:rPr lang="pt-BR" dirty="0"/>
            </a:br>
            <a:r>
              <a:rPr lang="pt-BR" dirty="0"/>
              <a:t>Conceitos Iniciais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Prof. Rogério Napoleão Júnior</a:t>
            </a:r>
          </a:p>
        </p:txBody>
      </p:sp>
    </p:spTree>
    <p:extLst>
      <p:ext uri="{BB962C8B-B14F-4D97-AF65-F5344CB8AC3E}">
        <p14:creationId xmlns:p14="http://schemas.microsoft.com/office/powerpoint/2010/main" val="355431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DA05DC5A-2E3A-BF45-97B8-49537D5B9E5F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t="2620" r="19303" b="28760"/>
          <a:stretch/>
        </p:blipFill>
        <p:spPr>
          <a:xfrm>
            <a:off x="4714504" y="0"/>
            <a:ext cx="7477496" cy="6858001"/>
          </a:xfrm>
        </p:spPr>
      </p:pic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Unidade 01</a:t>
            </a:r>
            <a:br>
              <a:rPr lang="pt-BR" dirty="0"/>
            </a:br>
            <a:r>
              <a:rPr lang="pt-BR" dirty="0"/>
              <a:t>Expressões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Prof. Rogério Napoleão Júnior</a:t>
            </a:r>
          </a:p>
        </p:txBody>
      </p:sp>
    </p:spTree>
    <p:extLst>
      <p:ext uri="{BB962C8B-B14F-4D97-AF65-F5344CB8AC3E}">
        <p14:creationId xmlns:p14="http://schemas.microsoft.com/office/powerpoint/2010/main" val="131512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São fórmular matemáticas que efetuam cálculos.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Podem ser de três tipos: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b="1" dirty="0"/>
              <a:t>Expressões aritméticas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BR" sz="2800" dirty="0"/>
              <a:t>Exemplo: adição, substração, …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b="1" dirty="0"/>
              <a:t>Expressões relacionais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BR" sz="2800" dirty="0"/>
              <a:t>Exemplo: comparação de igualdade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b="1" dirty="0"/>
              <a:t>Expressões lógicas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BR" sz="2800" dirty="0"/>
              <a:t>Exemplo: conjunção lógica</a:t>
            </a:r>
            <a:endParaRPr lang="pt-BR" sz="28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Expressões</a:t>
            </a:r>
          </a:p>
        </p:txBody>
      </p:sp>
    </p:spTree>
    <p:extLst>
      <p:ext uri="{BB962C8B-B14F-4D97-AF65-F5344CB8AC3E}">
        <p14:creationId xmlns:p14="http://schemas.microsoft.com/office/powerpoint/2010/main" val="1062311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Apresentam um resultado númerico como resultado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Forma de realizar cálculos com números inteiros e reais.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Manipular valores por meio de operadores matemáticos.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Operações básicas: adição, subtração, multiplicação,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Operadores utilizados: + - * /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Expressões Aritméticas</a:t>
            </a:r>
          </a:p>
        </p:txBody>
      </p:sp>
    </p:spTree>
    <p:extLst>
      <p:ext uri="{BB962C8B-B14F-4D97-AF65-F5344CB8AC3E}">
        <p14:creationId xmlns:p14="http://schemas.microsoft.com/office/powerpoint/2010/main" val="50118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Compreendem a comparação entre dois valores.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0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Expressões Relacionais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2388E-0BE4-1B4B-8674-96DFFE58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40" y="1733373"/>
            <a:ext cx="7315200" cy="4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60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Operações</a:t>
            </a:r>
            <a:r>
              <a:rPr lang="en-US" sz="2400" b="1" dirty="0"/>
              <a:t> </a:t>
            </a:r>
            <a:r>
              <a:rPr lang="en-US" sz="2400" b="1" dirty="0" err="1"/>
              <a:t>Lógicas</a:t>
            </a:r>
            <a:r>
              <a:rPr lang="en-US" sz="2400" b="1" dirty="0"/>
              <a:t>: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Negação</a:t>
            </a:r>
            <a:r>
              <a:rPr lang="en-US" sz="2400" dirty="0"/>
              <a:t>: </a:t>
            </a:r>
            <a:r>
              <a:rPr lang="en-US" sz="2400" dirty="0" err="1"/>
              <a:t>Inversão</a:t>
            </a:r>
            <a:r>
              <a:rPr lang="en-US" sz="2400" dirty="0"/>
              <a:t> </a:t>
            </a:r>
            <a:r>
              <a:rPr lang="en-US" sz="2400" dirty="0" err="1"/>
              <a:t>lógica</a:t>
            </a:r>
            <a:r>
              <a:rPr lang="en-US" sz="2400" dirty="0"/>
              <a:t> (</a:t>
            </a:r>
            <a:r>
              <a:rPr lang="en-US" sz="2400" b="1" dirty="0" err="1"/>
              <a:t>nao</a:t>
            </a:r>
            <a:r>
              <a:rPr lang="en-US" sz="2400" dirty="0"/>
              <a:t>), </a:t>
            </a:r>
            <a:r>
              <a:rPr lang="en-US" sz="2400" dirty="0" err="1"/>
              <a:t>símbolo</a:t>
            </a:r>
            <a:r>
              <a:rPr lang="en-US" sz="2400" dirty="0"/>
              <a:t> !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BR" sz="2400" dirty="0"/>
              <a:t>¬ ou “NÃO”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Conjunção</a:t>
            </a:r>
            <a:r>
              <a:rPr lang="en-US" sz="2400" dirty="0"/>
              <a:t>: </a:t>
            </a:r>
            <a:r>
              <a:rPr lang="en-US" sz="2400" dirty="0" err="1"/>
              <a:t>Operação</a:t>
            </a:r>
            <a:r>
              <a:rPr lang="en-US" sz="2400" dirty="0"/>
              <a:t> </a:t>
            </a:r>
            <a:r>
              <a:rPr lang="en-US" sz="2400" b="1" dirty="0"/>
              <a:t>e </a:t>
            </a:r>
            <a:r>
              <a:rPr lang="en-US" sz="2400" dirty="0" err="1"/>
              <a:t>lógica</a:t>
            </a:r>
            <a:r>
              <a:rPr lang="en-US" sz="2400" dirty="0"/>
              <a:t>, </a:t>
            </a:r>
            <a:r>
              <a:rPr lang="en-US" sz="2400" dirty="0" err="1"/>
              <a:t>símbolo</a:t>
            </a:r>
            <a:r>
              <a:rPr lang="en-US" sz="2400" dirty="0"/>
              <a:t> &amp;&amp; </a:t>
            </a:r>
            <a:r>
              <a:rPr lang="en-US" sz="2400" dirty="0" err="1"/>
              <a:t>ou</a:t>
            </a:r>
            <a:r>
              <a:rPr lang="en-US" sz="2400" dirty="0"/>
              <a:t> ^ </a:t>
            </a:r>
            <a:r>
              <a:rPr lang="en-US" sz="2400" dirty="0" err="1"/>
              <a:t>ou</a:t>
            </a:r>
            <a:r>
              <a:rPr lang="en-US" sz="2400" dirty="0"/>
              <a:t> “E”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Disjunção</a:t>
            </a:r>
            <a:r>
              <a:rPr lang="en-US" sz="2400" dirty="0"/>
              <a:t>: </a:t>
            </a:r>
            <a:r>
              <a:rPr lang="en-US" sz="2400" dirty="0" err="1"/>
              <a:t>Operação</a:t>
            </a:r>
            <a:r>
              <a:rPr lang="en-US" sz="2400" dirty="0"/>
              <a:t> </a:t>
            </a:r>
            <a:r>
              <a:rPr lang="en-US" sz="2400" b="1" dirty="0" err="1"/>
              <a:t>ou</a:t>
            </a:r>
            <a:r>
              <a:rPr lang="en-US" sz="2400" b="1" dirty="0"/>
              <a:t> </a:t>
            </a:r>
            <a:r>
              <a:rPr lang="en-US" sz="2400" dirty="0" err="1"/>
              <a:t>lógica</a:t>
            </a:r>
            <a:r>
              <a:rPr lang="en-US" sz="2400" dirty="0"/>
              <a:t>, </a:t>
            </a:r>
            <a:r>
              <a:rPr lang="en-US" sz="2400" dirty="0" err="1"/>
              <a:t>símbolo</a:t>
            </a:r>
            <a:r>
              <a:rPr lang="en-US" sz="2400" dirty="0"/>
              <a:t> || </a:t>
            </a:r>
            <a:r>
              <a:rPr lang="en-US" sz="2400" dirty="0" err="1"/>
              <a:t>ou</a:t>
            </a:r>
            <a:r>
              <a:rPr lang="en-US" sz="2400" dirty="0"/>
              <a:t> v </a:t>
            </a:r>
            <a:r>
              <a:rPr lang="en-US" sz="2400" dirty="0" err="1"/>
              <a:t>ou</a:t>
            </a:r>
            <a:r>
              <a:rPr lang="en-US" sz="2400" dirty="0"/>
              <a:t> “OU”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0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Expressões Lógicas</a:t>
            </a:r>
          </a:p>
        </p:txBody>
      </p:sp>
    </p:spTree>
    <p:extLst>
      <p:ext uri="{BB962C8B-B14F-4D97-AF65-F5344CB8AC3E}">
        <p14:creationId xmlns:p14="http://schemas.microsoft.com/office/powerpoint/2010/main" val="86753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Negação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 = “O </a:t>
            </a:r>
            <a:r>
              <a:rPr lang="en-US" sz="2400" dirty="0" err="1"/>
              <a:t>Brasil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</a:t>
            </a:r>
            <a:r>
              <a:rPr lang="en-US" sz="2400" dirty="0" err="1"/>
              <a:t>hexacampeão</a:t>
            </a:r>
            <a:r>
              <a:rPr lang="en-US" sz="2400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!p = “O </a:t>
            </a:r>
            <a:r>
              <a:rPr lang="en-US" sz="2400" dirty="0" err="1"/>
              <a:t>Brasil</a:t>
            </a:r>
            <a:r>
              <a:rPr lang="en-US" sz="2400" dirty="0"/>
              <a:t> NÃO </a:t>
            </a:r>
            <a:r>
              <a:rPr lang="en-US" sz="2400" dirty="0" err="1"/>
              <a:t>é</a:t>
            </a:r>
            <a:r>
              <a:rPr lang="en-US" sz="2400" dirty="0"/>
              <a:t> </a:t>
            </a:r>
            <a:r>
              <a:rPr lang="en-US" sz="2400" dirty="0" err="1"/>
              <a:t>hexacampeão</a:t>
            </a:r>
            <a:r>
              <a:rPr lang="en-US" sz="2400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Conjução – Operação lógica 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 = “</a:t>
            </a:r>
            <a:r>
              <a:rPr lang="en-US" sz="2400" dirty="0" err="1"/>
              <a:t>Trouxe</a:t>
            </a:r>
            <a:r>
              <a:rPr lang="en-US" sz="2400" dirty="0"/>
              <a:t> </a:t>
            </a:r>
            <a:r>
              <a:rPr lang="en-US" sz="2400" dirty="0" err="1"/>
              <a:t>ovos</a:t>
            </a:r>
            <a:r>
              <a:rPr lang="en-US" sz="2400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q = “</a:t>
            </a:r>
            <a:r>
              <a:rPr lang="en-US" sz="2400" dirty="0" err="1"/>
              <a:t>Trouxe</a:t>
            </a:r>
            <a:r>
              <a:rPr lang="en-US" sz="2400" dirty="0"/>
              <a:t> </a:t>
            </a:r>
            <a:r>
              <a:rPr lang="en-US" sz="2400" dirty="0" err="1"/>
              <a:t>leite</a:t>
            </a:r>
            <a:r>
              <a:rPr lang="en-US" sz="2400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 &amp;&amp; q = “</a:t>
            </a:r>
            <a:r>
              <a:rPr lang="en-US" sz="2400" dirty="0" err="1"/>
              <a:t>Trouxe</a:t>
            </a:r>
            <a:r>
              <a:rPr lang="en-US" sz="2400" dirty="0"/>
              <a:t> </a:t>
            </a:r>
            <a:r>
              <a:rPr lang="en-US" sz="2400" dirty="0" err="1"/>
              <a:t>ovos</a:t>
            </a:r>
            <a:r>
              <a:rPr lang="en-US" sz="2400" dirty="0"/>
              <a:t> e </a:t>
            </a:r>
            <a:r>
              <a:rPr lang="en-US" sz="2400" dirty="0" err="1"/>
              <a:t>leite</a:t>
            </a:r>
            <a:r>
              <a:rPr lang="en-US" sz="2400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Disjunção – Operação lógica OU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 = “</a:t>
            </a:r>
            <a:r>
              <a:rPr lang="en-US" sz="2400" dirty="0" err="1"/>
              <a:t>Trouxe</a:t>
            </a:r>
            <a:r>
              <a:rPr lang="en-US" sz="2400" dirty="0"/>
              <a:t> </a:t>
            </a:r>
            <a:r>
              <a:rPr lang="en-US" sz="2400" dirty="0" err="1"/>
              <a:t>suco</a:t>
            </a:r>
            <a:r>
              <a:rPr lang="en-US" sz="2400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q = “</a:t>
            </a:r>
            <a:r>
              <a:rPr lang="en-US" sz="2400" dirty="0" err="1"/>
              <a:t>Trouxe</a:t>
            </a:r>
            <a:r>
              <a:rPr lang="en-US" sz="2400" dirty="0"/>
              <a:t> </a:t>
            </a:r>
            <a:r>
              <a:rPr lang="en-US" sz="2400" dirty="0" err="1"/>
              <a:t>refrigerante</a:t>
            </a:r>
            <a:r>
              <a:rPr lang="en-US" sz="2400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 v q = “</a:t>
            </a:r>
            <a:r>
              <a:rPr lang="en-US" sz="2400" dirty="0" err="1"/>
              <a:t>Trouxe</a:t>
            </a:r>
            <a:r>
              <a:rPr lang="en-US" sz="2400" dirty="0"/>
              <a:t> </a:t>
            </a:r>
            <a:r>
              <a:rPr lang="en-US" sz="2400" dirty="0" err="1"/>
              <a:t>suco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trouxe</a:t>
            </a:r>
            <a:r>
              <a:rPr lang="en-US" sz="2400" dirty="0"/>
              <a:t> </a:t>
            </a:r>
            <a:r>
              <a:rPr lang="en-US" sz="2400" dirty="0" err="1"/>
              <a:t>refrigerante</a:t>
            </a:r>
            <a:endParaRPr lang="en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Operações Lógicas - Exemplo</a:t>
            </a:r>
          </a:p>
        </p:txBody>
      </p:sp>
    </p:spTree>
    <p:extLst>
      <p:ext uri="{BB962C8B-B14F-4D97-AF65-F5344CB8AC3E}">
        <p14:creationId xmlns:p14="http://schemas.microsoft.com/office/powerpoint/2010/main" val="2090573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Operações Aritméticas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1 – Parênteses – dentro para fora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2 – Potencialização e Radiciação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3 – Multiplicação e Divisão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4 – Soma e Subtração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000" dirty="0"/>
              <a:t>Operações Lógicas (booleanas)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1 – Parenteses – dentro para for 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2 – Inversão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3 – Conjução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800" dirty="0"/>
              <a:t>4 - Disjunção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Prioridade e procedência entre operações</a:t>
            </a:r>
          </a:p>
        </p:txBody>
      </p:sp>
    </p:spTree>
    <p:extLst>
      <p:ext uri="{BB962C8B-B14F-4D97-AF65-F5344CB8AC3E}">
        <p14:creationId xmlns:p14="http://schemas.microsoft.com/office/powerpoint/2010/main" val="1748803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Funcionalidades prontas, que se pode utilizar de maneira direta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/>
              <a:t>Não é preciso entender o funcionamento (caixa preta)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/>
              <a:t>Geralmente funções matemáticas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Exemplos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/>
              <a:t>SQRT ou RAIZQ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/>
              <a:t>POW ou EXP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/>
              <a:t>ABS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/>
              <a:t>COS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/>
              <a:t>SIN ou SEN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Funções Intrínsecas</a:t>
            </a:r>
          </a:p>
        </p:txBody>
      </p:sp>
    </p:spTree>
    <p:extLst>
      <p:ext uri="{BB962C8B-B14F-4D97-AF65-F5344CB8AC3E}">
        <p14:creationId xmlns:p14="http://schemas.microsoft.com/office/powerpoint/2010/main" val="2514475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DA05DC5A-2E3A-BF45-97B8-49537D5B9E5F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t="2620" r="19303" b="28760"/>
          <a:stretch/>
        </p:blipFill>
        <p:spPr>
          <a:xfrm>
            <a:off x="4714504" y="0"/>
            <a:ext cx="7477496" cy="6858001"/>
          </a:xfrm>
        </p:spPr>
      </p:pic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Unidade 01</a:t>
            </a:r>
            <a:br>
              <a:rPr lang="pt-BR" dirty="0"/>
            </a:br>
            <a:r>
              <a:rPr lang="pt-BR" dirty="0"/>
              <a:t>Atribuição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Prof. Rogério Napoleão Júnior</a:t>
            </a:r>
          </a:p>
        </p:txBody>
      </p:sp>
    </p:spTree>
    <p:extLst>
      <p:ext uri="{BB962C8B-B14F-4D97-AF65-F5344CB8AC3E}">
        <p14:creationId xmlns:p14="http://schemas.microsoft.com/office/powerpoint/2010/main" val="2154852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Operação para armazenar ou alterar o conteúdo de uma variável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Símbolo em pseudocódigo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/>
              <a:t>&lt;-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>
                <a:sym typeface="Wingdings" pitchFamily="2" charset="2"/>
              </a:rPr>
              <a:t>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B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Outros símbolos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/>
              <a:t>= (linguagem 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/>
              <a:t>:= (linguagem Pascal)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Sintaxe (Lê-se “variável recebe valor”)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BR" sz="2400" dirty="0"/>
              <a:t>&lt;variavel&gt; </a:t>
            </a:r>
            <a:r>
              <a:rPr lang="en-BR" sz="2400" dirty="0">
                <a:sym typeface="Wingdings" pitchFamily="2" charset="2"/>
              </a:rPr>
              <a:t> &lt;valor&gt;</a:t>
            </a:r>
            <a:endParaRPr lang="en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Atribuição</a:t>
            </a:r>
          </a:p>
        </p:txBody>
      </p:sp>
    </p:spTree>
    <p:extLst>
      <p:ext uri="{BB962C8B-B14F-4D97-AF65-F5344CB8AC3E}">
        <p14:creationId xmlns:p14="http://schemas.microsoft.com/office/powerpoint/2010/main" val="413594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08038-BD41-4540-97CB-1486E3AB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738" y="1660125"/>
            <a:ext cx="7415313" cy="2974020"/>
          </a:xfrm>
        </p:spPr>
        <p:txBody>
          <a:bodyPr>
            <a:noAutofit/>
          </a:bodyPr>
          <a:lstStyle/>
          <a:p>
            <a:r>
              <a:rPr lang="pt-BR" sz="4800" dirty="0"/>
              <a:t>Há infinitas possibilidades de resolver um mesmo problema.</a:t>
            </a:r>
            <a:endParaRPr lang="pt-BR" sz="4800" dirty="0">
              <a:latin typeface="Franklin Gothic Book" panose="020B0503020102020204" pitchFamily="34" charset="0"/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>
          <a:xfrm>
            <a:off x="3974738" y="4915458"/>
            <a:ext cx="5187264" cy="271441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pt-BR" sz="1600" dirty="0"/>
              <a:t>Autor Desconhecido</a:t>
            </a:r>
          </a:p>
        </p:txBody>
      </p:sp>
    </p:spTree>
    <p:extLst>
      <p:ext uri="{BB962C8B-B14F-4D97-AF65-F5344CB8AC3E}">
        <p14:creationId xmlns:p14="http://schemas.microsoft.com/office/powerpoint/2010/main" val="2756336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</a:t>
            </a:r>
            <a:r>
              <a:rPr lang="en-BR" sz="1800" dirty="0"/>
              <a:t>eso </a:t>
            </a:r>
            <a:r>
              <a:rPr lang="en-BR" sz="1800" dirty="0">
                <a:sym typeface="Wingdings" pitchFamily="2" charset="2"/>
              </a:rPr>
              <a:t> </a:t>
            </a:r>
            <a:r>
              <a:rPr lang="en-BR" sz="1800" dirty="0">
                <a:solidFill>
                  <a:schemeClr val="accent1"/>
                </a:solidFill>
                <a:sym typeface="Wingdings" pitchFamily="2" charset="2"/>
              </a:rPr>
              <a:t>50.5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18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itchFamily="2" charset="2"/>
              </a:rPr>
              <a:t>n</a:t>
            </a:r>
            <a:r>
              <a:rPr lang="en-BR" sz="1800" dirty="0">
                <a:sym typeface="Wingdings" pitchFamily="2" charset="2"/>
              </a:rPr>
              <a:t>um1  </a:t>
            </a:r>
            <a:r>
              <a:rPr lang="en-BR" sz="1800" dirty="0">
                <a:solidFill>
                  <a:schemeClr val="accent1"/>
                </a:solidFill>
                <a:sym typeface="Wingdings" pitchFamily="2" charset="2"/>
              </a:rPr>
              <a:t>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18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itchFamily="2" charset="2"/>
              </a:rPr>
              <a:t>c</a:t>
            </a:r>
            <a:r>
              <a:rPr lang="en-BR" sz="1800" dirty="0">
                <a:sym typeface="Wingdings" pitchFamily="2" charset="2"/>
              </a:rPr>
              <a:t>entimetros  metros </a:t>
            </a:r>
            <a:r>
              <a:rPr lang="en-BR" sz="1800" dirty="0">
                <a:solidFill>
                  <a:srgbClr val="FF0000"/>
                </a:solidFill>
                <a:sym typeface="Wingdings" pitchFamily="2" charset="2"/>
              </a:rPr>
              <a:t>*</a:t>
            </a:r>
            <a:r>
              <a:rPr lang="en-BR" sz="1800" dirty="0">
                <a:sym typeface="Wingdings" pitchFamily="2" charset="2"/>
              </a:rPr>
              <a:t> </a:t>
            </a:r>
            <a:r>
              <a:rPr lang="en-BR" sz="1800" dirty="0">
                <a:solidFill>
                  <a:schemeClr val="accent1"/>
                </a:solidFill>
                <a:sym typeface="Wingdings" pitchFamily="2" charset="2"/>
              </a:rPr>
              <a:t>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1800" dirty="0">
              <a:solidFill>
                <a:schemeClr val="accent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itchFamily="2" charset="2"/>
              </a:rPr>
              <a:t>a</a:t>
            </a:r>
            <a:r>
              <a:rPr lang="en-BR" sz="1800" dirty="0">
                <a:sym typeface="Wingdings" pitchFamily="2" charset="2"/>
              </a:rPr>
              <a:t>rea  </a:t>
            </a:r>
            <a:r>
              <a:rPr lang="en-BR" sz="1800" dirty="0">
                <a:solidFill>
                  <a:schemeClr val="accent1"/>
                </a:solidFill>
                <a:sym typeface="Wingdings" pitchFamily="2" charset="2"/>
              </a:rPr>
              <a:t>3.14</a:t>
            </a:r>
            <a:r>
              <a:rPr lang="en-BR" sz="1800" dirty="0">
                <a:sym typeface="Wingdings" pitchFamily="2" charset="2"/>
              </a:rPr>
              <a:t> </a:t>
            </a:r>
            <a:r>
              <a:rPr lang="en-BR" sz="1800" dirty="0">
                <a:solidFill>
                  <a:srgbClr val="FF0000"/>
                </a:solidFill>
                <a:sym typeface="Wingdings" pitchFamily="2" charset="2"/>
              </a:rPr>
              <a:t>*</a:t>
            </a:r>
            <a:r>
              <a:rPr lang="en-BR" sz="1800" dirty="0">
                <a:sym typeface="Wingdings" pitchFamily="2" charset="2"/>
              </a:rPr>
              <a:t> R</a:t>
            </a:r>
            <a:r>
              <a:rPr lang="en-BR" sz="1800" dirty="0">
                <a:solidFill>
                  <a:srgbClr val="FF0000"/>
                </a:solidFill>
                <a:sym typeface="Wingdings" pitchFamily="2" charset="2"/>
              </a:rPr>
              <a:t>ˆ</a:t>
            </a:r>
            <a:r>
              <a:rPr lang="en-BR" sz="1800" dirty="0">
                <a:solidFill>
                  <a:schemeClr val="accent1"/>
                </a:solidFill>
                <a:sym typeface="Wingdings" pitchFamily="2" charset="2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1800" dirty="0">
              <a:solidFill>
                <a:schemeClr val="accent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itchFamily="2" charset="2"/>
              </a:rPr>
              <a:t>n</a:t>
            </a:r>
            <a:r>
              <a:rPr lang="en-BR" sz="1800" dirty="0">
                <a:sym typeface="Wingdings" pitchFamily="2" charset="2"/>
              </a:rPr>
              <a:t>ome  </a:t>
            </a:r>
            <a:r>
              <a:rPr lang="en-BR" sz="1800" dirty="0">
                <a:solidFill>
                  <a:srgbClr val="FF0000"/>
                </a:solidFill>
                <a:sym typeface="Wingdings" pitchFamily="2" charset="2"/>
              </a:rPr>
              <a:t>“</a:t>
            </a:r>
            <a:r>
              <a:rPr lang="en-BR" sz="1800" dirty="0">
                <a:solidFill>
                  <a:schemeClr val="accent1"/>
                </a:solidFill>
                <a:sym typeface="Wingdings" pitchFamily="2" charset="2"/>
              </a:rPr>
              <a:t>Rogerio</a:t>
            </a:r>
            <a:r>
              <a:rPr lang="en-BR" sz="1800" dirty="0">
                <a:solidFill>
                  <a:srgbClr val="FF0000"/>
                </a:solidFill>
                <a:sym typeface="Wingdings" pitchFamily="2" charset="2"/>
              </a:rPr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1800" dirty="0">
              <a:solidFill>
                <a:srgbClr val="FF0000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itchFamily="2" charset="2"/>
              </a:rPr>
              <a:t>f</a:t>
            </a:r>
            <a:r>
              <a:rPr lang="en-BR" sz="1800" dirty="0">
                <a:sym typeface="Wingdings" pitchFamily="2" charset="2"/>
              </a:rPr>
              <a:t>lag  </a:t>
            </a:r>
            <a:r>
              <a:rPr lang="en-BR" sz="1800" dirty="0">
                <a:solidFill>
                  <a:schemeClr val="accent1"/>
                </a:solidFill>
                <a:sym typeface="Wingdings" pitchFamily="2" charset="2"/>
              </a:rPr>
              <a:t>falso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Atribuição - Exemplos</a:t>
            </a:r>
          </a:p>
        </p:txBody>
      </p:sp>
    </p:spTree>
    <p:extLst>
      <p:ext uri="{BB962C8B-B14F-4D97-AF65-F5344CB8AC3E}">
        <p14:creationId xmlns:p14="http://schemas.microsoft.com/office/powerpoint/2010/main" val="2623985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94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O que é um algoritmo?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Sequência finita de instruções para resolução de um problema.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Na computação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Corresponde em transformar dados de entrada em um conjunto de dados de saída por meio de instruções computacionais.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Exemplos de algoritmos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Receita para fazer um bolo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Cortar uma grama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Calcular a média entre dois valores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Calcular percentual de desconto de uma venda</a:t>
            </a:r>
          </a:p>
          <a:p>
            <a:pPr>
              <a:lnSpc>
                <a:spcPct val="150000"/>
              </a:lnSpc>
            </a:pPr>
            <a:endParaRPr lang="pt-BR" sz="16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66973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Independe de linguagem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Independente da linguagem o algoritmo mostrará os procedimentos necessários para resolução de uma tarefa lógica.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Lógica das máquinas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A partir da linguagem de programação as máquinas executam os algoritmos.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 como conhecimento básico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Grandes gênios como Steve Jobs, Bill Gates aprenderam algoritmos.</a:t>
            </a:r>
          </a:p>
          <a:p>
            <a:pPr>
              <a:lnSpc>
                <a:spcPct val="150000"/>
              </a:lnSpc>
            </a:pPr>
            <a:endParaRPr lang="pt-BR" sz="16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importância do algoritmo</a:t>
            </a:r>
          </a:p>
        </p:txBody>
      </p:sp>
    </p:spTree>
    <p:extLst>
      <p:ext uri="{BB962C8B-B14F-4D97-AF65-F5344CB8AC3E}">
        <p14:creationId xmlns:p14="http://schemas.microsoft.com/office/powerpoint/2010/main" val="168271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Construir um algoritmo para uma pessoa cortar a grama de um jardim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Por onde começar?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Qual a principal tarefa a ser cumprida?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O que é preciso para realizar a tarefa?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São necessários objetos e/ou ferramentas?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O ambiente é adequado?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Estado Inicial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u="sng" dirty="0"/>
              <a:t>Entrada:</a:t>
            </a:r>
            <a:r>
              <a:rPr lang="pt-BR" sz="2800" dirty="0"/>
              <a:t> grama longa, cortador de grama elétrico, ancinho</a:t>
            </a:r>
            <a:endParaRPr lang="pt-BR" sz="2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Estado Final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u="sng" dirty="0"/>
              <a:t>Saída:</a:t>
            </a:r>
            <a:r>
              <a:rPr lang="pt-BR" sz="2800" dirty="0"/>
              <a:t> grama curta</a:t>
            </a:r>
            <a:endParaRPr lang="pt-BR" sz="2800" u="sng" dirty="0"/>
          </a:p>
          <a:p>
            <a:pPr>
              <a:lnSpc>
                <a:spcPct val="150000"/>
              </a:lnSpc>
            </a:pPr>
            <a:endParaRPr lang="pt-BR" sz="16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Exemplo de Algoritmo</a:t>
            </a:r>
          </a:p>
        </p:txBody>
      </p:sp>
    </p:spTree>
    <p:extLst>
      <p:ext uri="{BB962C8B-B14F-4D97-AF65-F5344CB8AC3E}">
        <p14:creationId xmlns:p14="http://schemas.microsoft.com/office/powerpoint/2010/main" val="357006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1800" dirty="0"/>
              <a:t>Como fazer? – Passo a passo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R" sz="2400" dirty="0"/>
              <a:t>Pegar o cortador de grama elétrico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R" sz="2400" dirty="0"/>
              <a:t>Ligar na tomada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R" sz="2400" dirty="0"/>
              <a:t>Ligar o cortador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R" sz="2400" dirty="0"/>
              <a:t>Passar na grama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R" sz="2400" dirty="0"/>
              <a:t>Desligar o cortador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R" sz="2400" dirty="0"/>
              <a:t>Desligar o cortador da tomada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R" sz="2400" dirty="0"/>
              <a:t>Pegar o ancinho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R" sz="2400" dirty="0"/>
              <a:t>Varrer a grama cortada com ancinho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R" sz="2400" dirty="0"/>
              <a:t>Dispensar a grama cortada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R" sz="2400" dirty="0"/>
              <a:t>Guardar as ferramentas</a:t>
            </a:r>
          </a:p>
          <a:p>
            <a:pPr marL="914400" lvl="1" indent="-457200">
              <a:buFont typeface="+mj-lt"/>
              <a:buAutoNum type="arabicPeriod"/>
            </a:pPr>
            <a:endParaRPr lang="en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BR" sz="1800" dirty="0"/>
              <a:t>Importante</a:t>
            </a:r>
          </a:p>
          <a:p>
            <a:pPr lvl="1"/>
            <a:r>
              <a:rPr lang="en-BR" sz="2400" dirty="0"/>
              <a:t>	Há infinitas possibilidades de resolver um mesmo problema!</a:t>
            </a:r>
          </a:p>
          <a:p>
            <a:pPr>
              <a:lnSpc>
                <a:spcPct val="150000"/>
              </a:lnSpc>
            </a:pPr>
            <a:endParaRPr lang="pt-BR" sz="20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Exemplo de Algoritmo - Continuação</a:t>
            </a:r>
          </a:p>
        </p:txBody>
      </p:sp>
    </p:spTree>
    <p:extLst>
      <p:ext uri="{BB962C8B-B14F-4D97-AF65-F5344CB8AC3E}">
        <p14:creationId xmlns:p14="http://schemas.microsoft.com/office/powerpoint/2010/main" val="286458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Descrição narrativa (não recomendado)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Fluxograma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Linguagem de Programação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400" dirty="0"/>
              <a:t>Pseudocódigo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Formas de representação de algoritmos</a:t>
            </a:r>
          </a:p>
        </p:txBody>
      </p:sp>
    </p:spTree>
    <p:extLst>
      <p:ext uri="{BB962C8B-B14F-4D97-AF65-F5344CB8AC3E}">
        <p14:creationId xmlns:p14="http://schemas.microsoft.com/office/powerpoint/2010/main" val="277763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934947-3C25-5743-B123-E434AD24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25859"/>
            <a:ext cx="9791599" cy="529869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600" dirty="0"/>
              <a:t>Uso de linguagem natural para explicar o passo a passo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600" dirty="0"/>
              <a:t>Dúvidas na interpretação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600" dirty="0"/>
              <a:t>Ambiguidades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600" dirty="0"/>
              <a:t>Grandes chances de distorção na execução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R" sz="2600" dirty="0"/>
              <a:t>Não recomendado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BR" dirty="0"/>
              <a:t>Algoritmos – Descrição Narrativa</a:t>
            </a:r>
          </a:p>
        </p:txBody>
      </p:sp>
    </p:spTree>
    <p:extLst>
      <p:ext uri="{BB962C8B-B14F-4D97-AF65-F5344CB8AC3E}">
        <p14:creationId xmlns:p14="http://schemas.microsoft.com/office/powerpoint/2010/main" val="33952786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square" rtlCol="0">
        <a:spAutoFit/>
      </a:bodyPr>
      <a:lstStyle>
        <a:defPPr>
          <a:defRPr dirty="0" smtClean="0">
            <a:ln>
              <a:solidFill>
                <a:schemeClr val="accent2">
                  <a:lumMod val="75000"/>
                </a:schemeClr>
              </a:solidFill>
            </a:ln>
            <a:solidFill>
              <a:srgbClr val="EE7325"/>
            </a:solidFill>
            <a:latin typeface="Exo 2 Extra Bold" panose="00000900000000000000" pitchFamily="50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1072</Words>
  <Application>Microsoft Macintosh PowerPoint</Application>
  <PresentationFormat>Widescreen</PresentationFormat>
  <Paragraphs>253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Franklin Gothic Book</vt:lpstr>
      <vt:lpstr>Franklin Gothic Demi</vt:lpstr>
      <vt:lpstr>Franklin Gothic Demi Cond</vt:lpstr>
      <vt:lpstr>Tema do Office</vt:lpstr>
      <vt:lpstr>Algoritmos e Lógica de Programação I</vt:lpstr>
      <vt:lpstr>Unidade 01 Conceitos Iniciais</vt:lpstr>
      <vt:lpstr>Há infinitas possibilidades de resolver um mesmo problema.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Unidade 01 Variáveis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Unidade 01 Expressões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Unidade 01 Atribuição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Henrique Coppola Cole</dc:creator>
  <cp:lastModifiedBy>Rogerio Napoleao Junior</cp:lastModifiedBy>
  <cp:revision>217</cp:revision>
  <cp:lastPrinted>2021-05-21T20:29:14Z</cp:lastPrinted>
  <dcterms:created xsi:type="dcterms:W3CDTF">2020-01-23T19:05:58Z</dcterms:created>
  <dcterms:modified xsi:type="dcterms:W3CDTF">2022-04-06T16:19:14Z</dcterms:modified>
</cp:coreProperties>
</file>